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312" r:id="rId2"/>
    <p:sldId id="305" r:id="rId3"/>
    <p:sldId id="311" r:id="rId4"/>
    <p:sldId id="313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07" autoAdjust="0"/>
    <p:restoredTop sz="79279"/>
  </p:normalViewPr>
  <p:slideViewPr>
    <p:cSldViewPr snapToGrid="0" snapToObjects="1">
      <p:cViewPr varScale="1">
        <p:scale>
          <a:sx n="74" d="100"/>
          <a:sy n="74" d="100"/>
        </p:scale>
        <p:origin x="2120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6.png>
</file>

<file path=ppt/media/image2.png>
</file>

<file path=ppt/media/image3.png>
</file>

<file path=ppt/media/image4.png>
</file>

<file path=ppt/media/image5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1E6FF8-959D-FB4D-82C1-51C7F6AA0D36}" type="datetimeFigureOut">
              <a:rPr lang="en-US" smtClean="0"/>
              <a:t>7/19/17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953FDF-43B5-D448-A272-4FFD33320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004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the numbers for?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24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Rim the video,</a:t>
            </a:r>
          </a:p>
          <a:p>
            <a:pPr marL="171450" indent="-171450">
              <a:buFontTx/>
              <a:buChar char="-"/>
            </a:pPr>
            <a:r>
              <a:rPr lang="en-US" dirty="0"/>
              <a:t>Move simulation to the 2</a:t>
            </a:r>
            <a:r>
              <a:rPr lang="en-US" baseline="30000" dirty="0"/>
              <a:t>nd</a:t>
            </a:r>
            <a:r>
              <a:rPr lang="en-US" dirty="0"/>
              <a:t> slide</a:t>
            </a:r>
          </a:p>
          <a:p>
            <a:pPr marL="171450" indent="-171450">
              <a:buFontTx/>
              <a:buChar char="-"/>
            </a:pPr>
            <a:r>
              <a:rPr lang="en-US" dirty="0"/>
              <a:t>Add lemma to the first slide (showing that we can guarantee safety as long as </a:t>
            </a:r>
            <a:r>
              <a:rPr lang="en-US" dirty="0" err="1"/>
              <a:t>delahy</a:t>
            </a:r>
            <a:r>
              <a:rPr lang="en-US" dirty="0"/>
              <a:t> is less than </a:t>
            </a:r>
            <a:r>
              <a:rPr lang="en-US" dirty="0" err="1"/>
              <a:t>delta_max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800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Go over simulation results</a:t>
            </a:r>
          </a:p>
          <a:p>
            <a:pPr marL="171450" indent="-171450">
              <a:buFontTx/>
              <a:buChar char="-"/>
            </a:pPr>
            <a:r>
              <a:rPr lang="en-US" dirty="0"/>
              <a:t>End the presentation with a concluding statement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Cut the videos in 2 parallel videos!</a:t>
            </a:r>
          </a:p>
          <a:p>
            <a:pPr marL="171450" indent="-171450">
              <a:buFontTx/>
              <a:buChar char="-"/>
            </a:pPr>
            <a:r>
              <a:rPr lang="en-US" dirty="0"/>
              <a:t>Add titles in the simulation snapshots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1922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 Adding cyber security techniques can incur runtime overheads that may results in unsafe performance of the system.  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APPROACH: Online control performance adaptation for secure and safe navigation of autonomous vehicles. 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By leveraging MPC, knowledge about the system dynamics, and the maximum performance degradation, our risk-based algorithm computes the control input to guarantee safety while maintaining a certain level of performance.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7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201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990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191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2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292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235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661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230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36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849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673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7C2DF8-2FD8-AE48-B23D-EA987D2853B7}" type="datetimeFigureOut">
              <a:rPr lang="en-US" smtClean="0"/>
              <a:t>7/19/17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448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emf"/><Relationship Id="rId6" Type="http://schemas.openxmlformats.org/officeDocument/2006/relationships/image" Target="../media/image7.emf"/><Relationship Id="rId7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4" Type="http://schemas.openxmlformats.org/officeDocument/2006/relationships/video" Target="../media/media2.mp4"/><Relationship Id="rId5" Type="http://schemas.openxmlformats.org/officeDocument/2006/relationships/slideLayout" Target="../slideLayouts/slideLayout2.xml"/><Relationship Id="rId6" Type="http://schemas.openxmlformats.org/officeDocument/2006/relationships/notesSlide" Target="../notesSlides/notesSlide3.xml"/><Relationship Id="rId7" Type="http://schemas.openxmlformats.org/officeDocument/2006/relationships/image" Target="../media/image5.png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0" Type="http://schemas.openxmlformats.org/officeDocument/2006/relationships/image" Target="../media/image1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6" Type="http://schemas.openxmlformats.org/officeDocument/2006/relationships/image" Target="../media/image1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0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699BED76-D407-4239-9CE2-9724D39692DF}"/>
              </a:ext>
            </a:extLst>
          </p:cNvPr>
          <p:cNvSpPr/>
          <p:nvPr/>
        </p:nvSpPr>
        <p:spPr>
          <a:xfrm>
            <a:off x="0" y="619125"/>
            <a:ext cx="9144000" cy="22144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FF46B895-A648-4814-9C53-19F0C8736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507" y="1409879"/>
            <a:ext cx="8229600" cy="1293666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Online Control Adaptation for Safe and Secure Autonomous Vehicle Operations</a:t>
            </a:r>
            <a:br>
              <a:rPr lang="en-US" b="1" dirty="0">
                <a:solidFill>
                  <a:schemeClr val="tx2"/>
                </a:solidFill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B17BB8E-D904-4879-9DC1-00570B305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833578"/>
            <a:ext cx="8229600" cy="183411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endParaRPr lang="en-US" sz="2800" b="1" dirty="0"/>
          </a:p>
          <a:p>
            <a:pPr marL="0" indent="0" algn="ctr">
              <a:buNone/>
            </a:pPr>
            <a:r>
              <a:rPr lang="en-US" sz="2800" b="1" dirty="0"/>
              <a:t>Mahmoud </a:t>
            </a:r>
            <a:r>
              <a:rPr lang="en-US" sz="2800" b="1" dirty="0" err="1"/>
              <a:t>Elnaggar</a:t>
            </a:r>
            <a:r>
              <a:rPr lang="en-US" sz="2800" dirty="0"/>
              <a:t>, Jason D. </a:t>
            </a:r>
            <a:r>
              <a:rPr lang="en-US" sz="2800" dirty="0" err="1"/>
              <a:t>Hiser</a:t>
            </a:r>
            <a:r>
              <a:rPr lang="en-US" sz="2800" dirty="0"/>
              <a:t>, Tony X. Lin, Anh Nguyen-</a:t>
            </a:r>
            <a:r>
              <a:rPr lang="en-US" sz="2800" dirty="0" err="1"/>
              <a:t>Tuong</a:t>
            </a:r>
            <a:r>
              <a:rPr lang="en-US" sz="2800" dirty="0"/>
              <a:t>, Michele Co, Jack W. Davidson, and Nicola </a:t>
            </a:r>
            <a:r>
              <a:rPr lang="en-US" sz="2800" dirty="0" err="1"/>
              <a:t>Bezzo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8F223DD0-7862-489C-98B4-5B4E72F26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507" y="5838411"/>
            <a:ext cx="1637414" cy="7466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317D6563-A803-417A-B9C5-8F45EAC88D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3737" y="5786965"/>
            <a:ext cx="1452750" cy="7980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E6D3DB6F-BECA-41C3-A172-FA30C6DDA3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7098" y="4804114"/>
            <a:ext cx="4978417" cy="103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806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95949"/>
            <a:ext cx="91384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Online Control Adaptation for Safe and Secure Autonomous Vehicle Operations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8773" y="892771"/>
            <a:ext cx="50865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MOTIVATION:</a:t>
            </a:r>
            <a:r>
              <a:rPr lang="en-US" dirty="0"/>
              <a:t> Applying cyber security techniques to autonomous vehicles can incur </a:t>
            </a:r>
            <a:r>
              <a:rPr lang="en-US" dirty="0">
                <a:solidFill>
                  <a:srgbClr val="FF0000"/>
                </a:solidFill>
              </a:rPr>
              <a:t>runtime overheads </a:t>
            </a:r>
            <a:r>
              <a:rPr lang="en-US" dirty="0"/>
              <a:t>that may result in </a:t>
            </a:r>
            <a:r>
              <a:rPr lang="en-US" dirty="0">
                <a:solidFill>
                  <a:srgbClr val="FF0000"/>
                </a:solidFill>
              </a:rPr>
              <a:t>unsafe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performance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of the autonomous vehicles.  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843" y="1001192"/>
            <a:ext cx="3726162" cy="196398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6544733"/>
            <a:ext cx="4572000" cy="304916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550472" y="6541871"/>
            <a:ext cx="4572000" cy="307777"/>
          </a:xfrm>
          <a:prstGeom prst="rect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83000">
                <a:schemeClr val="bg1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6434" y="6341533"/>
            <a:ext cx="776038" cy="516467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0" y="6565087"/>
            <a:ext cx="2810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90"/>
                </a:solidFill>
              </a:rPr>
              <a:t>July 26, 2017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773" y="3298840"/>
            <a:ext cx="89125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b="1" dirty="0"/>
              <a:t>RISK-BASED APPROACH: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Deployment of Cyber-security protection techniques.</a:t>
            </a:r>
          </a:p>
          <a:p>
            <a:pPr marL="914400" lvl="1" indent="-457200">
              <a:buClr>
                <a:schemeClr val="tx1"/>
              </a:buClr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Model Predictive Control </a:t>
            </a:r>
            <a:r>
              <a:rPr lang="en-US" dirty="0"/>
              <a:t>to compute the inputs considering different delays.</a:t>
            </a:r>
          </a:p>
          <a:p>
            <a:pPr marL="914400" lvl="1" indent="-457200">
              <a:buClr>
                <a:schemeClr val="tx1"/>
              </a:buClr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Risk analysis</a:t>
            </a:r>
            <a:r>
              <a:rPr lang="en-US" dirty="0"/>
              <a:t>: computation of a risk factor that indicates the accuracy of the estimated delay.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Computation of the </a:t>
            </a:r>
            <a:r>
              <a:rPr lang="en-US" dirty="0">
                <a:solidFill>
                  <a:srgbClr val="FF0000"/>
                </a:solidFill>
              </a:rPr>
              <a:t>adapted controller input</a:t>
            </a:r>
            <a:r>
              <a:rPr lang="en-US" dirty="0"/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329EAE7D-F29B-4695-BF47-F18B5F80C79C}"/>
              </a:ext>
            </a:extLst>
          </p:cNvPr>
          <p:cNvSpPr/>
          <p:nvPr/>
        </p:nvSpPr>
        <p:spPr>
          <a:xfrm>
            <a:off x="58773" y="2127606"/>
            <a:ext cx="482459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PROBLEM</a:t>
            </a:r>
            <a:r>
              <a:rPr lang="en-US" dirty="0"/>
              <a:t>: Online control performance adaptation for secure and safe navigation of autonomous vehicles.</a:t>
            </a:r>
          </a:p>
        </p:txBody>
      </p:sp>
      <p:sp>
        <p:nvSpPr>
          <p:cNvPr id="24" name="Rounded Rectangle 30">
            <a:extLst>
              <a:ext uri="{FF2B5EF4-FFF2-40B4-BE49-F238E27FC236}">
                <a16:creationId xmlns:a16="http://schemas.microsoft.com/office/drawing/2014/main" xmlns="" id="{58D2CCAC-5F83-4F7E-957F-D564514E874B}"/>
              </a:ext>
            </a:extLst>
          </p:cNvPr>
          <p:cNvSpPr/>
          <p:nvPr/>
        </p:nvSpPr>
        <p:spPr>
          <a:xfrm>
            <a:off x="220133" y="5314614"/>
            <a:ext cx="8612831" cy="748997"/>
          </a:xfrm>
          <a:prstGeom prst="roundRect">
            <a:avLst>
              <a:gd name="adj" fmla="val 16195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xmlns="" id="{A87D27A4-A134-49B8-B7B6-2DA767B215B5}"/>
              </a:ext>
            </a:extLst>
          </p:cNvPr>
          <p:cNvSpPr/>
          <p:nvPr/>
        </p:nvSpPr>
        <p:spPr>
          <a:xfrm>
            <a:off x="540272" y="5314614"/>
            <a:ext cx="82926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 dirty="0"/>
              <a:t>The generated input            is guaranteed to always drive the system toward safe states                 </a:t>
            </a:r>
            <a:r>
              <a:rPr lang="en-US" sz="2000" i="1" dirty="0" err="1"/>
              <a:t>iff</a:t>
            </a:r>
            <a:r>
              <a:rPr lang="en-US" sz="2000" i="1" dirty="0"/>
              <a:t> the delay is bounded between 0 and             </a:t>
            </a:r>
            <a:r>
              <a:rPr lang="en-US" i="1" dirty="0">
                <a:latin typeface="NimbusRomNo9L" charset="0"/>
              </a:rPr>
              <a:t>. </a:t>
            </a:r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xmlns="" id="{024E70A1-0DB4-48B9-AF95-3D939FE519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0382" y="5698248"/>
            <a:ext cx="856913" cy="26366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xmlns="" id="{7D152A78-D69D-4C51-928E-C2A4C8BA3A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3880" y="5393169"/>
            <a:ext cx="492175" cy="28124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xmlns="" id="{0BD2EE08-4010-4B38-85AA-E87BEBF5D8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1505" y="5674412"/>
            <a:ext cx="590590" cy="33748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C70C528F-C310-4FF0-BDF8-8799AC2FE8D1}"/>
              </a:ext>
            </a:extLst>
          </p:cNvPr>
          <p:cNvSpPr txBox="1"/>
          <p:nvPr/>
        </p:nvSpPr>
        <p:spPr>
          <a:xfrm>
            <a:off x="3683687" y="6541871"/>
            <a:ext cx="1662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90"/>
                </a:solidFill>
              </a:rPr>
              <a:t>Mahmoud </a:t>
            </a:r>
            <a:r>
              <a:rPr lang="en-US" sz="1400" dirty="0" err="1">
                <a:solidFill>
                  <a:srgbClr val="000090"/>
                </a:solidFill>
              </a:rPr>
              <a:t>Elnaggar</a:t>
            </a:r>
            <a:endParaRPr lang="en-US" sz="1400" dirty="0">
              <a:solidFill>
                <a:srgbClr val="0000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153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44453"/>
            <a:ext cx="91384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Online Control Adaptation for Safe and Secure Autonomous Vehicle Operations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0" y="6544733"/>
            <a:ext cx="4572000" cy="31326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550472" y="6544733"/>
            <a:ext cx="4572000" cy="313267"/>
          </a:xfrm>
          <a:prstGeom prst="rect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83000">
                <a:schemeClr val="bg1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6434" y="6341533"/>
            <a:ext cx="776038" cy="516467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0" y="6554455"/>
            <a:ext cx="2810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90"/>
                </a:solidFill>
              </a:rPr>
              <a:t>July 26, 2017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6AB2C35-76B8-498D-9973-0E342D695991}"/>
              </a:ext>
            </a:extLst>
          </p:cNvPr>
          <p:cNvSpPr txBox="1"/>
          <p:nvPr/>
        </p:nvSpPr>
        <p:spPr>
          <a:xfrm>
            <a:off x="359171" y="3134470"/>
            <a:ext cx="4095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EXPERIMENTAL RESULTS: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2D031607-2A5C-476B-8466-7D31376F8038}"/>
              </a:ext>
            </a:extLst>
          </p:cNvPr>
          <p:cNvSpPr/>
          <p:nvPr/>
        </p:nvSpPr>
        <p:spPr>
          <a:xfrm>
            <a:off x="327868" y="895385"/>
            <a:ext cx="27126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SIMULATION RESULTS: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xmlns="" id="{7E944116-03E6-48EE-AB29-58AF23402CF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121" r="1845"/>
          <a:stretch/>
        </p:blipFill>
        <p:spPr>
          <a:xfrm>
            <a:off x="987266" y="1218744"/>
            <a:ext cx="6891460" cy="163932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DF31D4D7-E4F0-46CB-98A5-D023EC518DF2}"/>
              </a:ext>
            </a:extLst>
          </p:cNvPr>
          <p:cNvSpPr/>
          <p:nvPr/>
        </p:nvSpPr>
        <p:spPr>
          <a:xfrm>
            <a:off x="935908" y="2743865"/>
            <a:ext cx="105682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(a) No Overhead Delay         (b) No adaptation   (c) Conservative navigation  (d) Adaptive navigation</a:t>
            </a:r>
          </a:p>
        </p:txBody>
      </p:sp>
      <p:pic>
        <p:nvPicPr>
          <p:cNvPr id="5" name="Without Adaptation">
            <a:hlinkClick r:id="" action="ppaction://media"/>
            <a:extLst>
              <a:ext uri="{FF2B5EF4-FFF2-40B4-BE49-F238E27FC236}">
                <a16:creationId xmlns:a16="http://schemas.microsoft.com/office/drawing/2014/main" xmlns="" id="{1A621ECB-3D85-4FF1-805C-85738F7221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34584" y="3559924"/>
            <a:ext cx="4102832" cy="2307843"/>
          </a:xfrm>
          <a:prstGeom prst="rect">
            <a:avLst/>
          </a:prstGeom>
        </p:spPr>
      </p:pic>
      <p:pic>
        <p:nvPicPr>
          <p:cNvPr id="6" name="With adaptation">
            <a:hlinkClick r:id="" action="ppaction://media"/>
            <a:extLst>
              <a:ext uri="{FF2B5EF4-FFF2-40B4-BE49-F238E27FC236}">
                <a16:creationId xmlns:a16="http://schemas.microsoft.com/office/drawing/2014/main" xmlns="" id="{317A45DD-8C7C-4DA9-813B-13E71B70A73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616498" y="3553567"/>
            <a:ext cx="4114132" cy="231419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6CE0D9B1-9E72-4D85-AEDC-FFD230399C50}"/>
              </a:ext>
            </a:extLst>
          </p:cNvPr>
          <p:cNvSpPr txBox="1"/>
          <p:nvPr/>
        </p:nvSpPr>
        <p:spPr>
          <a:xfrm>
            <a:off x="3683687" y="6541871"/>
            <a:ext cx="1662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90"/>
                </a:solidFill>
              </a:rPr>
              <a:t>Mahmoud </a:t>
            </a:r>
            <a:r>
              <a:rPr lang="en-US" sz="1400" dirty="0" err="1">
                <a:solidFill>
                  <a:srgbClr val="000090"/>
                </a:solidFill>
              </a:rPr>
              <a:t>Elnaggar</a:t>
            </a:r>
            <a:endParaRPr lang="en-US" sz="1400" dirty="0">
              <a:solidFill>
                <a:srgbClr val="0000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9749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4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954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954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/>
          <p:cNvSpPr/>
          <p:nvPr/>
        </p:nvSpPr>
        <p:spPr>
          <a:xfrm>
            <a:off x="220133" y="5506204"/>
            <a:ext cx="8612831" cy="748997"/>
          </a:xfrm>
          <a:prstGeom prst="roundRect">
            <a:avLst>
              <a:gd name="adj" fmla="val 16195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44453"/>
            <a:ext cx="9138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DC0002"/>
                </a:solidFill>
                <a:latin typeface="Arial"/>
                <a:cs typeface="Arial"/>
              </a:rPr>
              <a:t>Online Control Adaptation</a:t>
            </a:r>
            <a:endParaRPr lang="en-US" sz="2800" b="1" dirty="0">
              <a:solidFill>
                <a:srgbClr val="DC0002"/>
              </a:solidFill>
              <a:effectLst/>
              <a:latin typeface="Arial"/>
              <a:cs typeface="Arial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20133" y="931333"/>
            <a:ext cx="8585937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sz="2000" dirty="0"/>
              <a:t>Risk-based approach: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/>
              <a:t>Model Predictive Control </a:t>
            </a:r>
            <a:r>
              <a:rPr lang="en-US" sz="2000" dirty="0"/>
              <a:t>to compute the inputs considering different delays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/>
              <a:t>Risk analysis</a:t>
            </a:r>
            <a:r>
              <a:rPr lang="en-US" sz="2000" dirty="0"/>
              <a:t>: computation of a risk factor that indicates the accuracy of the estimated delay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/>
              <a:t>Computation</a:t>
            </a:r>
            <a:r>
              <a:rPr lang="en-US" sz="2000" dirty="0"/>
              <a:t> of the </a:t>
            </a:r>
            <a:r>
              <a:rPr lang="en-US" sz="2000" b="1" dirty="0"/>
              <a:t>adapted controller </a:t>
            </a:r>
            <a:r>
              <a:rPr lang="en-US" sz="2000" dirty="0"/>
              <a:t>input</a:t>
            </a:r>
          </a:p>
          <a:p>
            <a:pPr marL="342900" indent="-342900" algn="just">
              <a:buFont typeface="Arial" charset="0"/>
              <a:buChar char="•"/>
            </a:pP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818" y="1972287"/>
            <a:ext cx="5004311" cy="100086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96" y="3720737"/>
            <a:ext cx="2673407" cy="6630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1475" y="4869957"/>
            <a:ext cx="2096995" cy="377459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0234" y="4897916"/>
            <a:ext cx="1790535" cy="29464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722147" y="4818290"/>
            <a:ext cx="12234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spcAft>
                <a:spcPts val="1200"/>
              </a:spcAft>
            </a:pPr>
            <a:r>
              <a:rPr lang="en-US" sz="2000" dirty="0"/>
              <a:t>with: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40272" y="5506204"/>
            <a:ext cx="82926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 dirty="0"/>
              <a:t>The generated input            is guaranteed to always drive the system toward safe states                 </a:t>
            </a:r>
            <a:r>
              <a:rPr lang="en-US" sz="2000" i="1" dirty="0" err="1"/>
              <a:t>iff</a:t>
            </a:r>
            <a:r>
              <a:rPr lang="en-US" sz="2000" i="1" dirty="0"/>
              <a:t> the delay is bounded between 0 and             </a:t>
            </a:r>
            <a:r>
              <a:rPr lang="en-US" i="1" dirty="0">
                <a:latin typeface="NimbusRomNo9L" charset="0"/>
              </a:rPr>
              <a:t>. </a:t>
            </a:r>
            <a:endParaRPr lang="en-US" dirty="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70382" y="5889838"/>
            <a:ext cx="856913" cy="263666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23880" y="5584759"/>
            <a:ext cx="492175" cy="281243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01505" y="5866002"/>
            <a:ext cx="590590" cy="33748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894" y="6351368"/>
            <a:ext cx="9137904" cy="58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958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5283</TotalTime>
  <Words>294</Words>
  <Application>Microsoft Macintosh PowerPoint</Application>
  <PresentationFormat>On-screen Show (4:3)</PresentationFormat>
  <Paragraphs>46</Paragraphs>
  <Slides>4</Slides>
  <Notes>4</Notes>
  <HiddenSlides>1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NimbusRomNo9L</vt:lpstr>
      <vt:lpstr>Arial</vt:lpstr>
      <vt:lpstr>Office Theme</vt:lpstr>
      <vt:lpstr>Online Control Adaptation for Safe and Secure Autonomous Vehicle Operations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Nicola</dc:creator>
  <cp:lastModifiedBy>Nicola Bezzo</cp:lastModifiedBy>
  <cp:revision>175</cp:revision>
  <cp:lastPrinted>2017-07-13T12:44:01Z</cp:lastPrinted>
  <dcterms:created xsi:type="dcterms:W3CDTF">2016-03-30T03:21:55Z</dcterms:created>
  <dcterms:modified xsi:type="dcterms:W3CDTF">2017-07-19T04:18:23Z</dcterms:modified>
</cp:coreProperties>
</file>

<file path=docProps/thumbnail.jpeg>
</file>